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A69AA-A84F-4DB0-BD01-BF64A8A87D53}" type="datetimeFigureOut">
              <a:rPr lang="es-MX" smtClean="0"/>
              <a:pPr/>
              <a:t>03/08/2014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0165B-9D58-48DA-9A1B-CCDC9A4132A2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google.com.mx/url?sa=i&amp;source=images&amp;cd=&amp;cad=rja&amp;uact=8&amp;docid=zLJJ5aM_mEe_LM&amp;tbnid=keCv23XS-LiyUM&amp;ved=0CAgQjRw&amp;url=http://www.orientacionandujar.es/2013/01/25/organizadores-graficos-idea-principal-ideas-secundarias-para-primaria/&amp;ei=M9DeU_26IYLS8AGR5YCABg&amp;psig=AFQjCNHemVsJiATE0BLiAMCKslaYq6Ly6g&amp;ust=1407197619628775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187624" y="2636912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b="1" dirty="0" smtClean="0">
                <a:solidFill>
                  <a:srgbClr val="FF0000"/>
                </a:solidFill>
              </a:rPr>
              <a:t>LA COMPRENSIÓN LECTORA</a:t>
            </a:r>
            <a:endParaRPr lang="es-MX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7504" y="116632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dirty="0" smtClean="0">
                <a:solidFill>
                  <a:srgbClr val="FF0000"/>
                </a:solidFill>
              </a:rPr>
              <a:t>¿Qué entenderemos por idea principal?</a:t>
            </a:r>
            <a:endParaRPr lang="es-ES" sz="4000" b="1" dirty="0">
              <a:solidFill>
                <a:srgbClr val="FF000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79512" y="1484784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200" b="1" dirty="0" smtClean="0"/>
              <a:t>La idea principal de un texto se define como la información central o tema sobre el cual se vuelve una y otra vez a lo largo del texto, siendo la esencia informativa de éste </a:t>
            </a:r>
            <a:r>
              <a:rPr lang="es-ES" sz="3200" b="1" i="1" dirty="0" smtClean="0"/>
              <a:t>(¿Qué es aquello que se dice?</a:t>
            </a:r>
            <a:r>
              <a:rPr lang="es-ES" sz="3200" b="1" dirty="0" smtClean="0"/>
              <a:t>).</a:t>
            </a:r>
          </a:p>
          <a:p>
            <a:pPr algn="just"/>
            <a:endParaRPr lang="es-ES" sz="3200" b="1" dirty="0" smtClean="0"/>
          </a:p>
          <a:p>
            <a:pPr algn="just"/>
            <a:r>
              <a:rPr lang="es-ES" sz="3200" b="1" dirty="0" smtClean="0"/>
              <a:t>     Cada párrafo presenta una idea principal, que encadenada con las ideas principales de los otros párrafos, van formando el significado global del texto. </a:t>
            </a:r>
            <a:endParaRPr lang="es-ES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16632"/>
            <a:ext cx="29063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dirty="0" smtClean="0"/>
              <a:t>Por ejemplo:</a:t>
            </a:r>
            <a:endParaRPr lang="es-CL" sz="4000" b="1" dirty="0"/>
          </a:p>
        </p:txBody>
      </p:sp>
      <p:sp>
        <p:nvSpPr>
          <p:cNvPr id="5" name="4 Rectángulo"/>
          <p:cNvSpPr/>
          <p:nvPr/>
        </p:nvSpPr>
        <p:spPr>
          <a:xfrm>
            <a:off x="251520" y="908720"/>
            <a:ext cx="8712968" cy="507831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MX" sz="3600" b="1" dirty="0" smtClean="0"/>
              <a:t>Atrás quedaron “La voz de los ochenta” y “Tren al sur” de los disueltos Prisioneros. Hoy, la onda musical  chilena está en otra. Han cambiado las temáticas y los estilos. En los noventa, bandas como </a:t>
            </a:r>
            <a:r>
              <a:rPr lang="es-MX" sz="3600" b="1" dirty="0" err="1" smtClean="0"/>
              <a:t>Lucibell</a:t>
            </a:r>
            <a:r>
              <a:rPr lang="es-MX" sz="3600" b="1" dirty="0" smtClean="0"/>
              <a:t> y Los Tres instauraron nuevos estilos, ganándose al público chileno. Hoy, ambas décadas reviven, ganando cada una de ellas su propio público.</a:t>
            </a:r>
            <a:endParaRPr lang="es-CL" sz="3600" b="1" dirty="0"/>
          </a:p>
        </p:txBody>
      </p:sp>
      <p:sp>
        <p:nvSpPr>
          <p:cNvPr id="6" name="5 Rectángulo"/>
          <p:cNvSpPr/>
          <p:nvPr/>
        </p:nvSpPr>
        <p:spPr>
          <a:xfrm>
            <a:off x="1043608" y="6012577"/>
            <a:ext cx="77768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MX" sz="3200" b="1" dirty="0"/>
              <a:t>¿Cuál es la idea  central de este párrafo?</a:t>
            </a:r>
            <a:endParaRPr lang="es-ES" sz="32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67544" y="-27384"/>
            <a:ext cx="70771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400" b="1" dirty="0" smtClean="0">
                <a:solidFill>
                  <a:srgbClr val="FF0000"/>
                </a:solidFill>
              </a:rPr>
              <a:t>La idea  principal de un texto:</a:t>
            </a:r>
            <a:endParaRPr lang="es-CL" sz="4400" b="1" dirty="0">
              <a:solidFill>
                <a:srgbClr val="FF000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79512" y="548680"/>
            <a:ext cx="87129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4000" dirty="0" smtClean="0"/>
              <a:t>	</a:t>
            </a:r>
            <a:r>
              <a:rPr lang="es-MX" sz="4000" b="1" dirty="0" smtClean="0"/>
              <a:t>Suele estar reflejada en su título. Este último, por lo general, sintetiza el tema central del texto.</a:t>
            </a:r>
          </a:p>
          <a:p>
            <a:pPr algn="just"/>
            <a:r>
              <a:rPr lang="es-MX" sz="4000" b="1" dirty="0"/>
              <a:t> </a:t>
            </a:r>
            <a:r>
              <a:rPr lang="es-MX" sz="4000" b="1" dirty="0" smtClean="0"/>
              <a:t>    Para reconocerla, es útil intentar responder a la pregunta: “¿De qué se trata el texto?” una vez finalizada la lectura.</a:t>
            </a:r>
            <a:endParaRPr lang="es-ES" sz="4000" b="1" dirty="0"/>
          </a:p>
        </p:txBody>
      </p:sp>
      <p:pic>
        <p:nvPicPr>
          <p:cNvPr id="2050" name="Picture 2" descr="http://m1.paperblog.com/i/186/1869962/ideas-principales-L-0UT3pf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4284687"/>
            <a:ext cx="6995222" cy="22406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88640"/>
            <a:ext cx="87849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3600" b="1" dirty="0" smtClean="0">
                <a:solidFill>
                  <a:srgbClr val="FF0000"/>
                </a:solidFill>
              </a:rPr>
              <a:t>Ideas secundarias</a:t>
            </a:r>
          </a:p>
          <a:p>
            <a:pPr algn="just"/>
            <a:r>
              <a:rPr lang="es-ES" sz="3600" b="1" dirty="0" smtClean="0"/>
              <a:t>Por idea secundaria entenderemos a aquellos datos complementarios que apoyan, sustentan e ilustran lo afirmado por el tema central. Se manifiestan mediante características, clasificaciones, ejemplos, explicaciones más detalladas o comparaciones de la idea principal.</a:t>
            </a:r>
            <a:endParaRPr lang="es-ES" sz="3600" b="1" dirty="0"/>
          </a:p>
        </p:txBody>
      </p:sp>
      <p:sp>
        <p:nvSpPr>
          <p:cNvPr id="1026" name="AutoShape 2" descr="http://www.google.com.mx/url?sa=i&amp;source=images&amp;cd=&amp;docid=zLJJ5aM_mEe_LM&amp;tbnid=keCv23XS-LiyUM&amp;ved=0CAUQjBw&amp;url=http%3A%2F%2Fwww.orientacionandujar.es%2Fwp-content%2Fuploads%2F2013%2F01%2Forganizador-grafico-ideas-principal-idea-secundaria-pulpo-1.jpg&amp;ei=0s_eU-zaGoa58gGU3YDYCg&amp;psig=AFQjCNHodRjBdgvuIyJQXKPA494vvGGycQ&amp;ust=1407197522519305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028" name="AutoShape 4" descr="http://www.google.com.mx/url?sa=i&amp;source=images&amp;cd=&amp;docid=zLJJ5aM_mEe_LM&amp;tbnid=keCv23XS-LiyUM&amp;ved=0CAUQjBw&amp;url=http%3A%2F%2Fwww.orientacionandujar.es%2Fwp-content%2Fuploads%2F2013%2F01%2Forganizador-grafico-ideas-principal-idea-secundaria-pulpo-1.jpg&amp;ei=0s_eU-zaGoa58gGU3YDYCg&amp;psig=AFQjCNHodRjBdgvuIyJQXKPA494vvGGycQ&amp;ust=1407197522519305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1030" name="Picture 6" descr="http://www.orientacionandujar.es/wp-content/uploads/2013/01/organizador-grafico-ideas-principal-idea-secundaria-pulpo-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9" y="4581128"/>
            <a:ext cx="3013196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548680"/>
            <a:ext cx="8784976" cy="5262979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just"/>
            <a:r>
              <a:rPr lang="es-ES" dirty="0" smtClean="0"/>
              <a:t> </a:t>
            </a:r>
            <a:r>
              <a:rPr lang="es-ES" sz="2800" b="1" dirty="0" smtClean="0">
                <a:solidFill>
                  <a:srgbClr val="7030A0"/>
                </a:solidFill>
              </a:rPr>
              <a:t>“La mujer compungida, se acerca al rostro de su esposo.</a:t>
            </a:r>
          </a:p>
          <a:p>
            <a:pPr algn="just"/>
            <a:r>
              <a:rPr lang="es-ES" sz="2800" b="1" dirty="0" smtClean="0">
                <a:solidFill>
                  <a:srgbClr val="7030A0"/>
                </a:solidFill>
              </a:rPr>
              <a:t>     -Te amo- le dice.</a:t>
            </a:r>
          </a:p>
          <a:p>
            <a:pPr algn="just"/>
            <a:r>
              <a:rPr lang="es-ES" sz="2800" b="1" dirty="0" smtClean="0">
                <a:solidFill>
                  <a:srgbClr val="7030A0"/>
                </a:solidFill>
              </a:rPr>
              <a:t>     Le acaricia la barba rala, fría.  Recuerda los años de vida juntos, mascullando rencores, soportando engaños e infidelidades.</a:t>
            </a:r>
          </a:p>
          <a:p>
            <a:pPr algn="just"/>
            <a:r>
              <a:rPr lang="es-ES" sz="2800" b="1" dirty="0" smtClean="0">
                <a:solidFill>
                  <a:srgbClr val="7030A0"/>
                </a:solidFill>
              </a:rPr>
              <a:t>     El hombre tiene una sonrisa irónica, un rictus burlón, lo mismo que cuando se reía de ella y la humillaba.  La misma sonrisa cuando se bebió el último </a:t>
            </a:r>
            <a:r>
              <a:rPr lang="es-MX" sz="2800" b="1" dirty="0">
                <a:solidFill>
                  <a:srgbClr val="7030A0"/>
                </a:solidFill>
              </a:rPr>
              <a:t>whisky</a:t>
            </a:r>
            <a:r>
              <a:rPr lang="es-ES" sz="2800" b="1" dirty="0" smtClean="0">
                <a:solidFill>
                  <a:srgbClr val="7030A0"/>
                </a:solidFill>
              </a:rPr>
              <a:t> de su vida, que con amor ella le había preparado, y al cual le encontró un extraño sabor amargo.</a:t>
            </a:r>
          </a:p>
          <a:p>
            <a:pPr algn="just"/>
            <a:r>
              <a:rPr lang="es-ES" sz="2800" b="1" dirty="0" smtClean="0">
                <a:solidFill>
                  <a:srgbClr val="7030A0"/>
                </a:solidFill>
              </a:rPr>
              <a:t>     Llorosa, la mujer besa los labios de su esposo, rígidos”.</a:t>
            </a:r>
          </a:p>
          <a:p>
            <a:pPr algn="r"/>
            <a:r>
              <a:rPr lang="es-ES" sz="2800" b="1" dirty="0" smtClean="0"/>
              <a:t>      </a:t>
            </a:r>
            <a:r>
              <a:rPr lang="es-ES" sz="1600" b="1" dirty="0" smtClean="0"/>
              <a:t>Óscar Meneses E.</a:t>
            </a:r>
            <a:endParaRPr lang="es-ES" sz="16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107504" y="44624"/>
            <a:ext cx="885698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b="1" dirty="0" smtClean="0">
                <a:solidFill>
                  <a:srgbClr val="FF0000"/>
                </a:solidFill>
              </a:rPr>
              <a:t>PREGUNTAS DE COMPRENSIÓN LITERAL:</a:t>
            </a:r>
          </a:p>
          <a:p>
            <a:pPr algn="just"/>
            <a:r>
              <a:rPr lang="es-ES" sz="3200" b="1" dirty="0" smtClean="0"/>
              <a:t>1.-¿  </a:t>
            </a:r>
            <a:r>
              <a:rPr lang="es-ES" sz="3200" b="1" dirty="0" smtClean="0"/>
              <a:t>Qué le dice la mujer a su esposo ?</a:t>
            </a:r>
            <a:endParaRPr lang="es-ES" sz="3200" b="1" dirty="0" smtClean="0"/>
          </a:p>
          <a:p>
            <a:pPr algn="just"/>
            <a:r>
              <a:rPr lang="es-ES" sz="3200" b="1" dirty="0" smtClean="0"/>
              <a:t>2.-¿ Qué sabor tenía el whisky ?</a:t>
            </a:r>
          </a:p>
          <a:p>
            <a:pPr algn="just"/>
            <a:r>
              <a:rPr lang="es-ES" sz="3200" b="1" dirty="0" smtClean="0">
                <a:solidFill>
                  <a:srgbClr val="FF0000"/>
                </a:solidFill>
              </a:rPr>
              <a:t>PREGUNTAS DE COMPRENSIÓN INFERENCIAL:</a:t>
            </a:r>
          </a:p>
          <a:p>
            <a:pPr algn="just"/>
            <a:r>
              <a:rPr lang="es-ES" sz="3200" b="1" dirty="0" smtClean="0"/>
              <a:t>1.-¿ </a:t>
            </a:r>
            <a:r>
              <a:rPr lang="es-ES" sz="3200" b="1" dirty="0" smtClean="0"/>
              <a:t>Por qué si no se llevan bien, </a:t>
            </a:r>
            <a:r>
              <a:rPr lang="es-ES" sz="3200" b="1" dirty="0" smtClean="0"/>
              <a:t>la mujer </a:t>
            </a:r>
            <a:r>
              <a:rPr lang="es-ES" sz="3200" b="1" dirty="0"/>
              <a:t>l</a:t>
            </a:r>
            <a:r>
              <a:rPr lang="es-ES" sz="3200" b="1" dirty="0" smtClean="0"/>
              <a:t>e dice al marido: “Te amo</a:t>
            </a:r>
            <a:r>
              <a:rPr lang="es-ES" sz="3200" b="1" dirty="0" smtClean="0"/>
              <a:t>” y además lo acaricia ? </a:t>
            </a:r>
            <a:endParaRPr lang="es-ES" sz="3200" b="1" dirty="0" smtClean="0"/>
          </a:p>
          <a:p>
            <a:pPr algn="just"/>
            <a:r>
              <a:rPr lang="es-ES" sz="3200" b="1" dirty="0" smtClean="0"/>
              <a:t>2.-¿ Qué hizo la mujer para vengarse de su esposo ?</a:t>
            </a:r>
          </a:p>
          <a:p>
            <a:pPr algn="just"/>
            <a:r>
              <a:rPr lang="es-ES" sz="3200" b="1" dirty="0" smtClean="0">
                <a:solidFill>
                  <a:srgbClr val="FF0000"/>
                </a:solidFill>
              </a:rPr>
              <a:t>PREGUNTAS DE COMPRENSIÓN CRÍTICA O VALORATIVA:</a:t>
            </a:r>
          </a:p>
          <a:p>
            <a:pPr algn="just"/>
            <a:r>
              <a:rPr lang="es-ES" sz="3200" b="1" dirty="0" smtClean="0"/>
              <a:t>1.-¿ Qué  opinas de la actitud de la mujer ?</a:t>
            </a:r>
          </a:p>
          <a:p>
            <a:pPr algn="just"/>
            <a:r>
              <a:rPr lang="es-ES" sz="3200" b="1" dirty="0" smtClean="0"/>
              <a:t>2.-¿ Cuál es tu punto de vista acerca de que una persona se ría y se burle de otra ?</a:t>
            </a:r>
            <a:endParaRPr lang="es-MX" sz="32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7504" y="116632"/>
            <a:ext cx="885698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3600" b="1" dirty="0" smtClean="0">
                <a:solidFill>
                  <a:srgbClr val="FF0000"/>
                </a:solidFill>
              </a:rPr>
              <a:t>EL HOMBRE SABIO</a:t>
            </a:r>
          </a:p>
          <a:p>
            <a:pPr algn="just"/>
            <a:r>
              <a:rPr lang="es-ES_tradnl" sz="2400" dirty="0"/>
              <a:t> </a:t>
            </a:r>
            <a:r>
              <a:rPr lang="es-ES_tradnl" sz="2400" dirty="0" smtClean="0"/>
              <a:t>      </a:t>
            </a:r>
            <a:r>
              <a:rPr lang="es-ES_tradnl" sz="2400" b="1" dirty="0" smtClean="0"/>
              <a:t>En un pequeño pueblo vivía hace muchos años un hombre muy sabio. Todos los habitantes del lugar lo buscaban, con sus penas y problemas, con sus angustias y deseos. Él siempre tenía para ellos una palabra de consuelo, porque era buen observador y sabía escuchar como ninguno. También vivía en el pueblo cierta niña, conocida por todos como la más traviesa de toda la comarca. Lista para bromas y trampas, presente en cada riña callejera, era incansable haciendo diabluras.</a:t>
            </a:r>
          </a:p>
          <a:p>
            <a:pPr algn="just"/>
            <a:r>
              <a:rPr lang="es-ES_tradnl" sz="2400" b="1" dirty="0" smtClean="0"/>
              <a:t>	Un día decidió enfrentarse al sabio. Se dijo: </a:t>
            </a:r>
            <a:endParaRPr lang="es-ES_tradnl" sz="2400" b="1" dirty="0" smtClean="0"/>
          </a:p>
          <a:p>
            <a:pPr algn="just"/>
            <a:r>
              <a:rPr lang="es-ES_tradnl" sz="2400" b="1" dirty="0" smtClean="0"/>
              <a:t>             -</a:t>
            </a:r>
            <a:r>
              <a:rPr lang="es-ES_tradnl" sz="2400" b="1" dirty="0" smtClean="0"/>
              <a:t>“</a:t>
            </a:r>
            <a:r>
              <a:rPr lang="es-ES_tradnl" sz="2400" b="1" dirty="0" smtClean="0"/>
              <a:t>Voy a tomar un pajarito del nido que he descubierto en el bosque y se lo llevaré entre mis manos. </a:t>
            </a:r>
            <a:endParaRPr lang="es-ES_tradnl" sz="2400" b="1" dirty="0" smtClean="0"/>
          </a:p>
          <a:p>
            <a:pPr algn="just"/>
            <a:r>
              <a:rPr lang="es-ES_tradnl" sz="2400" b="1" dirty="0" smtClean="0"/>
              <a:t>            A </a:t>
            </a:r>
            <a:r>
              <a:rPr lang="es-ES_tradnl" sz="2400" b="1" dirty="0" smtClean="0"/>
              <a:t>la pregunta </a:t>
            </a:r>
            <a:endParaRPr lang="es-ES_tradnl" sz="2400" b="1" dirty="0" smtClean="0"/>
          </a:p>
          <a:p>
            <a:pPr algn="just"/>
            <a:r>
              <a:rPr lang="es-ES_tradnl" sz="2400" b="1" dirty="0" smtClean="0"/>
              <a:t>            – </a:t>
            </a:r>
            <a:r>
              <a:rPr lang="es-ES_tradnl" sz="2400" b="1" dirty="0" smtClean="0"/>
              <a:t>¿Qué tengo en mis manos? – seguramente </a:t>
            </a:r>
            <a:r>
              <a:rPr lang="es-ES_tradnl" sz="2400" b="1" dirty="0" smtClean="0"/>
              <a:t>contestará: </a:t>
            </a:r>
          </a:p>
          <a:p>
            <a:pPr algn="just"/>
            <a:r>
              <a:rPr lang="es-ES_tradnl" sz="2400" b="1" dirty="0" smtClean="0"/>
              <a:t> </a:t>
            </a:r>
            <a:r>
              <a:rPr lang="es-ES_tradnl" sz="2400" b="1" dirty="0" smtClean="0"/>
              <a:t>          </a:t>
            </a:r>
            <a:r>
              <a:rPr lang="es-ES_tradnl" sz="2400" b="1" dirty="0" smtClean="0"/>
              <a:t>– </a:t>
            </a:r>
            <a:r>
              <a:rPr lang="es-ES_tradnl" sz="2400" b="1" dirty="0" smtClean="0"/>
              <a:t>Un pajarito -, </a:t>
            </a:r>
            <a:endParaRPr lang="es-ES_tradnl" sz="2400" b="1" dirty="0" smtClean="0"/>
          </a:p>
          <a:p>
            <a:pPr algn="just"/>
            <a:r>
              <a:rPr lang="es-ES_tradnl" sz="2400" b="1" dirty="0" smtClean="0"/>
              <a:t> </a:t>
            </a:r>
            <a:r>
              <a:rPr lang="es-ES_tradnl" sz="2400" b="1" dirty="0" smtClean="0"/>
              <a:t>          P</a:t>
            </a:r>
            <a:r>
              <a:rPr lang="es-ES_tradnl" sz="2400" b="1" dirty="0" smtClean="0"/>
              <a:t>ero </a:t>
            </a:r>
            <a:r>
              <a:rPr lang="es-ES_tradnl" sz="2400" b="1" dirty="0" smtClean="0"/>
              <a:t>le voy a hacer una segunda pregunta: </a:t>
            </a:r>
            <a:endParaRPr lang="es-ES_tradnl" sz="2400" b="1" dirty="0" smtClean="0"/>
          </a:p>
          <a:p>
            <a:pPr algn="just"/>
            <a:r>
              <a:rPr lang="es-ES_tradnl" sz="2400" b="1" dirty="0" smtClean="0"/>
              <a:t> </a:t>
            </a:r>
            <a:r>
              <a:rPr lang="es-ES_tradnl" sz="2400" b="1" dirty="0" smtClean="0"/>
              <a:t>          </a:t>
            </a:r>
            <a:r>
              <a:rPr lang="es-ES_tradnl" sz="2400" b="1" dirty="0" smtClean="0"/>
              <a:t>- </a:t>
            </a:r>
            <a:r>
              <a:rPr lang="es-ES_tradnl" sz="2400" b="1" dirty="0" smtClean="0"/>
              <a:t>¿Está vivo o muerto? </a:t>
            </a:r>
            <a:r>
              <a:rPr lang="es-ES_tradnl" sz="2400" b="1" dirty="0" smtClean="0"/>
              <a:t>-Si </a:t>
            </a:r>
            <a:r>
              <a:rPr lang="es-ES_tradnl" sz="2400" b="1" dirty="0" smtClean="0"/>
              <a:t>el sabio contesta </a:t>
            </a:r>
            <a:endParaRPr lang="es-ES_tradnl" sz="2400" b="1" dirty="0" smtClean="0"/>
          </a:p>
          <a:p>
            <a:pPr algn="just"/>
            <a:r>
              <a:rPr lang="es-ES_tradnl" sz="2400" b="1" dirty="0" smtClean="0"/>
              <a:t> </a:t>
            </a:r>
            <a:r>
              <a:rPr lang="es-ES_tradnl" sz="2400" b="1" dirty="0" smtClean="0"/>
              <a:t>          </a:t>
            </a:r>
            <a:r>
              <a:rPr lang="es-ES_tradnl" sz="2400" b="1" dirty="0" smtClean="0"/>
              <a:t>– </a:t>
            </a:r>
            <a:r>
              <a:rPr lang="es-ES_tradnl" sz="2400" b="1" dirty="0" smtClean="0"/>
              <a:t>Está muerto – abriré mis manos para enseñar el pájaro vivo. </a:t>
            </a:r>
            <a:r>
              <a:rPr lang="es-ES_tradnl" sz="2400" b="1" dirty="0" smtClean="0"/>
              <a:t>    </a:t>
            </a:r>
            <a:endParaRPr lang="es-ES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-27384"/>
            <a:ext cx="8784976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sz="2800" b="1" dirty="0" smtClean="0"/>
              <a:t>       Si </a:t>
            </a:r>
            <a:r>
              <a:rPr lang="es-ES_tradnl" sz="2800" b="1" dirty="0" smtClean="0"/>
              <a:t>me dice </a:t>
            </a:r>
            <a:endParaRPr lang="es-ES_tradnl" sz="2800" b="1" dirty="0" smtClean="0"/>
          </a:p>
          <a:p>
            <a:pPr algn="just"/>
            <a:r>
              <a:rPr lang="es-ES_tradnl" sz="2800" b="1" dirty="0" smtClean="0"/>
              <a:t>      – Está </a:t>
            </a:r>
            <a:r>
              <a:rPr lang="es-ES_tradnl" sz="2800" b="1" dirty="0" smtClean="0"/>
              <a:t>vivo – aplastaré al pajarito antes de abrir mis manos. De cualquier manera él se va a equivocar.	</a:t>
            </a:r>
            <a:endParaRPr lang="es-ES_tradnl" sz="2800" b="1" dirty="0" smtClean="0"/>
          </a:p>
          <a:p>
            <a:pPr algn="just"/>
            <a:r>
              <a:rPr lang="es-ES_tradnl" sz="2800" b="1" dirty="0" smtClean="0"/>
              <a:t>      Parecía </a:t>
            </a:r>
            <a:r>
              <a:rPr lang="es-ES_tradnl" sz="2800" b="1" dirty="0" smtClean="0"/>
              <a:t>un plan impecable y pronto lo puso en práctica. Un poco más tarde se presentó ante el sabio con un pajarito asustado entre las manos y dijo sin rodeos ni explicaciones:</a:t>
            </a:r>
          </a:p>
          <a:p>
            <a:pPr algn="just"/>
            <a:r>
              <a:rPr lang="es-ES_tradnl" sz="2800" b="1" dirty="0" smtClean="0"/>
              <a:t> </a:t>
            </a:r>
            <a:r>
              <a:rPr lang="es-ES_tradnl" sz="2800" b="1" dirty="0" smtClean="0"/>
              <a:t>- Dime, sabio, ¿Qué tengo en mis manos?</a:t>
            </a:r>
          </a:p>
          <a:p>
            <a:pPr algn="just"/>
            <a:r>
              <a:rPr lang="es-ES_tradnl" sz="2800" b="1" dirty="0" smtClean="0"/>
              <a:t> - Bueno, niña, un pajarito asustado – era la respuesta esperada.</a:t>
            </a:r>
          </a:p>
          <a:p>
            <a:pPr algn="just"/>
            <a:r>
              <a:rPr lang="es-ES_tradnl" sz="2800" b="1" dirty="0" smtClean="0"/>
              <a:t> - Muy bien, hombre sabio, pero dime, por favor: ¿Está vivo o está muerto?</a:t>
            </a:r>
          </a:p>
          <a:p>
            <a:pPr algn="just"/>
            <a:r>
              <a:rPr lang="es-ES_tradnl" sz="2800" b="1" dirty="0" smtClean="0"/>
              <a:t>  La niña no pudo evitar el brillo de triunfo en sus ojos, ni la tensión en sus manos. El hombre se quedó viendo a la niña con una mirada triste y dijo suavemente:</a:t>
            </a:r>
          </a:p>
          <a:p>
            <a:pPr algn="just"/>
            <a:r>
              <a:rPr lang="es-ES_tradnl" sz="2800" b="1" dirty="0" smtClean="0"/>
              <a:t> - La respuesta está en tus manos.</a:t>
            </a:r>
            <a:endParaRPr lang="es-ES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899592" y="260648"/>
            <a:ext cx="756084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4400" b="1" dirty="0" smtClean="0">
                <a:solidFill>
                  <a:srgbClr val="FF0000"/>
                </a:solidFill>
              </a:rPr>
              <a:t>EJERCICIO</a:t>
            </a:r>
          </a:p>
          <a:p>
            <a:pPr algn="just"/>
            <a:r>
              <a:rPr lang="es-ES" sz="3200" b="1" dirty="0" smtClean="0"/>
              <a:t>Redacte 2 preguntas de comprensión literal</a:t>
            </a:r>
          </a:p>
          <a:p>
            <a:pPr algn="just"/>
            <a:endParaRPr lang="es-ES" sz="3200" b="1" dirty="0"/>
          </a:p>
          <a:p>
            <a:pPr algn="just"/>
            <a:r>
              <a:rPr lang="es-ES" sz="3200" b="1" dirty="0" smtClean="0"/>
              <a:t>Redacte 2 preguntas de comprensión </a:t>
            </a:r>
            <a:r>
              <a:rPr lang="es-ES" sz="3200" b="1" dirty="0" err="1" smtClean="0"/>
              <a:t>inferencial</a:t>
            </a:r>
            <a:r>
              <a:rPr lang="es-ES" sz="3200" b="1" dirty="0" smtClean="0"/>
              <a:t>.</a:t>
            </a:r>
          </a:p>
          <a:p>
            <a:pPr algn="just"/>
            <a:endParaRPr lang="es-ES" sz="3200" b="1" dirty="0"/>
          </a:p>
          <a:p>
            <a:pPr algn="just"/>
            <a:r>
              <a:rPr lang="es-ES" sz="3200" b="1" dirty="0" smtClean="0"/>
              <a:t>Redacte 2 preguntas de comprensión crítica o valorativa.</a:t>
            </a:r>
            <a:endParaRPr lang="es-MX" sz="3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16632"/>
            <a:ext cx="87849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b="1" cap="none" dirty="0" smtClean="0">
                <a:solidFill>
                  <a:srgbClr val="FF0000"/>
                </a:solidFill>
              </a:rPr>
              <a:t>¿CÓMO SE COMPRENDE UN TEXTO?</a:t>
            </a:r>
            <a:br>
              <a:rPr lang="es-ES" sz="4000" b="1" cap="none" dirty="0" smtClean="0">
                <a:solidFill>
                  <a:srgbClr val="FF0000"/>
                </a:solidFill>
              </a:rPr>
            </a:br>
            <a:endParaRPr lang="es-MX" sz="4000" dirty="0">
              <a:solidFill>
                <a:srgbClr val="FF0000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51520" y="980728"/>
            <a:ext cx="65527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b="1" dirty="0" smtClean="0"/>
              <a:t>La comprensión se define como un proceso interactivo entre un lector y un texto. En esta interacción el lector aplica una serie de estrategias o acciones intencionadas que le permiten finalmente acceder a distintos niveles de comprensión y, como consecuencia de ello, al significado de lo leído</a:t>
            </a:r>
            <a:endParaRPr lang="es-MX" sz="3600" b="1" dirty="0"/>
          </a:p>
        </p:txBody>
      </p:sp>
      <p:pic>
        <p:nvPicPr>
          <p:cNvPr id="6" name="5 Imagen" descr="PENSAND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1772816"/>
            <a:ext cx="190568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179512" y="116632"/>
            <a:ext cx="878497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s-ES" sz="4000" b="1" dirty="0" smtClean="0"/>
              <a:t>¿Se aplican adecuadas estrategias en la sala de clases para que los estudiantes  las utilicen en los textos que leen? </a:t>
            </a:r>
          </a:p>
          <a:p>
            <a:pPr algn="just">
              <a:spcBef>
                <a:spcPct val="50000"/>
              </a:spcBef>
            </a:pPr>
            <a:r>
              <a:rPr lang="es-ES" sz="4000" b="1" dirty="0" smtClean="0"/>
              <a:t>¿Cuáles son esas estrategias? </a:t>
            </a:r>
          </a:p>
          <a:p>
            <a:pPr algn="just">
              <a:spcBef>
                <a:spcPct val="50000"/>
              </a:spcBef>
            </a:pPr>
            <a:r>
              <a:rPr lang="es-ES" sz="4000" b="1" dirty="0" smtClean="0"/>
              <a:t>¿Basta que un estudiante las conozca y las aplique para que comprenda lo leído? </a:t>
            </a:r>
            <a:endParaRPr lang="es-ES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116632"/>
            <a:ext cx="8856984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400" b="1" dirty="0" smtClean="0">
                <a:solidFill>
                  <a:srgbClr val="FF0000"/>
                </a:solidFill>
              </a:rPr>
              <a:t>EN CUANTO AL LECTOR, ES NECESARIO QUE ÉSTE: </a:t>
            </a:r>
          </a:p>
          <a:p>
            <a:pPr algn="just"/>
            <a:r>
              <a:rPr lang="es-ES" sz="3400" b="1" dirty="0" smtClean="0"/>
              <a:t>*Conozca el código en que está escrito el texto.</a:t>
            </a:r>
          </a:p>
          <a:p>
            <a:pPr algn="just"/>
            <a:r>
              <a:rPr lang="es-ES" sz="3400" b="1" dirty="0"/>
              <a:t>*</a:t>
            </a:r>
            <a:r>
              <a:rPr lang="es-ES" sz="3400" b="1" dirty="0" smtClean="0"/>
              <a:t>Decodifique con seguridad y fluidez, lo que implica que asocie sin dificultad grafemas y fonemas y reconozca letras, sílabas y palabras en diferentes contextos.</a:t>
            </a:r>
          </a:p>
          <a:p>
            <a:pPr algn="just"/>
            <a:r>
              <a:rPr lang="es-ES" sz="3400" b="1" dirty="0"/>
              <a:t>*</a:t>
            </a:r>
            <a:r>
              <a:rPr lang="es-ES" sz="3400" b="1" dirty="0" smtClean="0"/>
              <a:t>Conozca el vocabulario utilizado o pueda deducir su significado a partir del contexto.</a:t>
            </a:r>
          </a:p>
          <a:p>
            <a:pPr algn="just"/>
            <a:r>
              <a:rPr lang="es-ES" sz="3400" b="1" dirty="0"/>
              <a:t>*</a:t>
            </a:r>
            <a:r>
              <a:rPr lang="en-GB" sz="3400" b="1" dirty="0" err="1" smtClean="0"/>
              <a:t>Haya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tenido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una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práctica</a:t>
            </a:r>
            <a:r>
              <a:rPr lang="en-GB" sz="3400" b="1" dirty="0" smtClean="0"/>
              <a:t> de la </a:t>
            </a:r>
            <a:r>
              <a:rPr lang="en-GB" sz="3400" b="1" dirty="0" err="1" smtClean="0"/>
              <a:t>actividad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lectora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sistemática</a:t>
            </a:r>
            <a:r>
              <a:rPr lang="en-GB" sz="3400" b="1" dirty="0" smtClean="0"/>
              <a:t> y </a:t>
            </a:r>
            <a:r>
              <a:rPr lang="en-GB" sz="3400" b="1" dirty="0" err="1" smtClean="0"/>
              <a:t>constante</a:t>
            </a:r>
            <a:r>
              <a:rPr lang="en-GB" sz="3400" b="1" dirty="0" smtClean="0"/>
              <a:t> a </a:t>
            </a:r>
            <a:r>
              <a:rPr lang="en-GB" sz="3400" b="1" dirty="0" err="1" smtClean="0"/>
              <a:t>través</a:t>
            </a:r>
            <a:r>
              <a:rPr lang="en-GB" sz="3400" b="1" dirty="0" smtClean="0"/>
              <a:t> de </a:t>
            </a:r>
            <a:r>
              <a:rPr lang="en-GB" sz="3400" b="1" dirty="0" err="1" smtClean="0"/>
              <a:t>diversas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modalidades</a:t>
            </a:r>
            <a:r>
              <a:rPr lang="en-GB" sz="3400" b="1" dirty="0" smtClean="0"/>
              <a:t>: </a:t>
            </a:r>
            <a:r>
              <a:rPr lang="en-GB" sz="3400" b="1" dirty="0" err="1" smtClean="0"/>
              <a:t>lectura</a:t>
            </a:r>
            <a:r>
              <a:rPr lang="en-GB" sz="3400" b="1" dirty="0" smtClean="0"/>
              <a:t> en </a:t>
            </a:r>
            <a:r>
              <a:rPr lang="en-GB" sz="3400" b="1" dirty="0" err="1" smtClean="0"/>
              <a:t>voz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alta</a:t>
            </a:r>
            <a:r>
              <a:rPr lang="en-GB" sz="3400" b="1" dirty="0" smtClean="0"/>
              <a:t> y </a:t>
            </a:r>
            <a:r>
              <a:rPr lang="en-GB" sz="3400" b="1" dirty="0" err="1" smtClean="0"/>
              <a:t>lectura</a:t>
            </a:r>
            <a:r>
              <a:rPr lang="en-GB" sz="3400" b="1" dirty="0" smtClean="0"/>
              <a:t> </a:t>
            </a:r>
            <a:r>
              <a:rPr lang="en-GB" sz="3400" b="1" dirty="0" err="1" smtClean="0"/>
              <a:t>silenciosa</a:t>
            </a:r>
            <a:r>
              <a:rPr lang="en-GB" sz="3400" b="1" dirty="0" smtClean="0"/>
              <a:t>. </a:t>
            </a:r>
            <a:endParaRPr lang="es-ES" sz="3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1520" y="260648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/>
              <a:t>*</a:t>
            </a:r>
            <a:r>
              <a:rPr lang="es-ES" sz="3600" b="1" dirty="0" smtClean="0"/>
              <a:t>Aplique sus conocimientos y experiencias previas a los textos que lee. </a:t>
            </a:r>
          </a:p>
          <a:p>
            <a:pPr algn="just"/>
            <a:r>
              <a:rPr lang="es-ES" sz="3600" b="1" dirty="0" smtClean="0"/>
              <a:t>*Establezca relaciones entre los textos que conoce. </a:t>
            </a:r>
          </a:p>
          <a:p>
            <a:pPr algn="just"/>
            <a:endParaRPr lang="es-ES" sz="3600" dirty="0"/>
          </a:p>
          <a:p>
            <a:pPr algn="just"/>
            <a:endParaRPr lang="es-ES" sz="3600" dirty="0" smtClean="0"/>
          </a:p>
          <a:p>
            <a:pPr algn="just"/>
            <a:endParaRPr lang="es-ES" sz="3600" dirty="0" smtClean="0"/>
          </a:p>
          <a:p>
            <a:pPr algn="just"/>
            <a:r>
              <a:rPr lang="es-ES" sz="3600" b="1" dirty="0" smtClean="0"/>
              <a:t>Si después de leer un texto, el docente formula preguntas éstas pueden  ser de tres niveles de comprensión:</a:t>
            </a:r>
            <a:endParaRPr lang="es-ES" sz="3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9512" y="280446"/>
            <a:ext cx="8712968" cy="6008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es-ES" sz="2400" b="1" dirty="0">
                <a:solidFill>
                  <a:srgbClr val="FF0000"/>
                </a:solidFill>
                <a:latin typeface="Arial Black" pitchFamily="34" charset="0"/>
              </a:rPr>
              <a:t>COMPRENSIÓN LITERAL:</a:t>
            </a:r>
            <a:r>
              <a:rPr lang="es-ES" sz="2400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es-ES" sz="2400" dirty="0">
                <a:latin typeface="Arial Black" pitchFamily="34" charset="0"/>
              </a:rPr>
              <a:t>se refiere a la recuperación de la información explícitamente planteada en el texto. Se puede dividir en reconocimiento y recuerdo.</a:t>
            </a:r>
          </a:p>
          <a:p>
            <a:pPr algn="just">
              <a:lnSpc>
                <a:spcPct val="80000"/>
              </a:lnSpc>
              <a:defRPr/>
            </a:pPr>
            <a:endParaRPr lang="es-ES" sz="2400" dirty="0">
              <a:solidFill>
                <a:schemeClr val="bg1"/>
              </a:solidFill>
              <a:effectDag name=""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  <a:effect ref="fillLine"/>
              </a:effectDag>
              <a:latin typeface="Arial Black" pitchFamily="34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es-ES" sz="2400" b="1" dirty="0">
                <a:solidFill>
                  <a:srgbClr val="FF0000"/>
                </a:solidFill>
                <a:latin typeface="Arial Black" pitchFamily="34" charset="0"/>
              </a:rPr>
              <a:t>COMPRENSIÓN INFERENCIAL</a:t>
            </a:r>
            <a:r>
              <a:rPr lang="es-ES" sz="2400" b="1" dirty="0">
                <a:latin typeface="Arial Black" pitchFamily="34" charset="0"/>
              </a:rPr>
              <a:t>:</a:t>
            </a:r>
            <a:r>
              <a:rPr lang="es-ES" sz="2400" dirty="0">
                <a:latin typeface="Arial Black" pitchFamily="34" charset="0"/>
              </a:rPr>
              <a:t> requiere que el estudiante use las informaciones explícitamente planteadas en el texto, su intuición y su experiencia personal como base para conjeturas e hipótesis. Las preguntas demandan pensamientos e imaginación que van más allá de la página impresa.</a:t>
            </a:r>
          </a:p>
          <a:p>
            <a:pPr algn="just">
              <a:lnSpc>
                <a:spcPct val="80000"/>
              </a:lnSpc>
              <a:defRPr/>
            </a:pPr>
            <a:endParaRPr lang="es-ES" sz="2400" dirty="0">
              <a:latin typeface="Arial Black" pitchFamily="34" charset="0"/>
            </a:endParaRPr>
          </a:p>
          <a:p>
            <a:pPr algn="just">
              <a:lnSpc>
                <a:spcPct val="80000"/>
              </a:lnSpc>
              <a:defRPr/>
            </a:pPr>
            <a:r>
              <a:rPr lang="es-ES" sz="2400" b="1" dirty="0">
                <a:solidFill>
                  <a:srgbClr val="FF0000"/>
                </a:solidFill>
                <a:latin typeface="Arial Black" pitchFamily="34" charset="0"/>
              </a:rPr>
              <a:t>LECTURA CRÍTICA:</a:t>
            </a:r>
            <a:r>
              <a:rPr lang="es-ES" sz="2400" dirty="0">
                <a:latin typeface="Arial Black" pitchFamily="34" charset="0"/>
              </a:rPr>
              <a:t> requiere que el lector emita un juicio valorativo, comparando las ideas presentadas en la selección con criterios externos dados por el profesor, por otras autoridades o por otros medios escritos, o bien con un criterio interno dado por la experiencia del lector, sus conocimientos o valores.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59632" y="44624"/>
            <a:ext cx="71287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 b="1" dirty="0" smtClean="0">
                <a:solidFill>
                  <a:srgbClr val="FF0000"/>
                </a:solidFill>
                <a:latin typeface="Times New Roman" pitchFamily="18" charset="0"/>
              </a:rPr>
              <a:t>NIVELES DE COMPRENSIÓN LECTORA</a:t>
            </a:r>
            <a:endParaRPr lang="es-MX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2132856"/>
            <a:ext cx="2520280" cy="4727448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LITERAL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endParaRPr lang="es-MX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Básico.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Acceso léxico.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Análisis de construcciones.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Este nivel interpelan mas la memoria que la comprensión del niño.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4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Ejem</a:t>
            </a: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¿Qué dice el texto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es-MX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699792" y="1484784"/>
            <a:ext cx="3096344" cy="5312223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s-MX" sz="2400" b="1" dirty="0" smtClean="0">
                <a:latin typeface="Times New Roman" pitchFamily="18" charset="0"/>
                <a:cs typeface="Times New Roman" pitchFamily="18" charset="0"/>
              </a:rPr>
              <a:t>INFERENCIAL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es-MX" sz="2000" dirty="0" smtClean="0"/>
          </a:p>
          <a:p>
            <a:pPr algn="just">
              <a:lnSpc>
                <a:spcPct val="80000"/>
              </a:lnSpc>
              <a:buFontTx/>
              <a:buChar char="-"/>
            </a:pPr>
            <a:r>
              <a:rPr lang="es-MX" sz="2400" b="1" dirty="0" smtClean="0">
                <a:solidFill>
                  <a:srgbClr val="FF0000"/>
                </a:solidFill>
              </a:rPr>
              <a:t>Información nueva a partir de datos explícitos.</a:t>
            </a:r>
          </a:p>
          <a:p>
            <a:pPr algn="just">
              <a:lnSpc>
                <a:spcPct val="80000"/>
              </a:lnSpc>
            </a:pPr>
            <a:r>
              <a:rPr lang="es-MX" sz="2400" b="1" dirty="0">
                <a:solidFill>
                  <a:srgbClr val="FF0000"/>
                </a:solidFill>
              </a:rPr>
              <a:t>*</a:t>
            </a:r>
            <a:r>
              <a:rPr lang="es-MX" sz="2400" b="1" dirty="0" smtClean="0">
                <a:solidFill>
                  <a:srgbClr val="FF0000"/>
                </a:solidFill>
              </a:rPr>
              <a:t>Elaboración (referencia sobre algo semejante).</a:t>
            </a:r>
          </a:p>
          <a:p>
            <a:pPr algn="just">
              <a:lnSpc>
                <a:spcPct val="80000"/>
              </a:lnSpc>
            </a:pPr>
            <a:r>
              <a:rPr lang="es-MX" sz="2400" b="1" dirty="0">
                <a:solidFill>
                  <a:srgbClr val="FF0000"/>
                </a:solidFill>
              </a:rPr>
              <a:t>*</a:t>
            </a:r>
            <a:r>
              <a:rPr lang="es-MX" sz="2400" b="1" dirty="0" smtClean="0">
                <a:solidFill>
                  <a:srgbClr val="FF0000"/>
                </a:solidFill>
              </a:rPr>
              <a:t>Conclusiones.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s-MX" sz="2400" b="1" dirty="0" smtClean="0">
                <a:solidFill>
                  <a:srgbClr val="FF0000"/>
                </a:solidFill>
              </a:rPr>
              <a:t>Este nivel formula con claridad ideas que no aparecen en el texto, pero que están Implícitas.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s-MX" sz="2400" b="1" dirty="0" err="1" smtClean="0">
                <a:solidFill>
                  <a:srgbClr val="FF0000"/>
                </a:solidFill>
              </a:rPr>
              <a:t>Ejem</a:t>
            </a:r>
            <a:r>
              <a:rPr lang="es-MX" sz="2400" b="1" dirty="0" smtClean="0">
                <a:solidFill>
                  <a:srgbClr val="FF0000"/>
                </a:solidFill>
              </a:rPr>
              <a:t>: 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es-MX" sz="2400" b="1" dirty="0" smtClean="0">
                <a:solidFill>
                  <a:srgbClr val="FF0000"/>
                </a:solidFill>
              </a:rPr>
              <a:t>	¿Qué cosa no dice el texto pero necesitas saber?</a:t>
            </a:r>
            <a:endParaRPr lang="es-MX" sz="2400" b="1" dirty="0">
              <a:solidFill>
                <a:srgbClr val="FF0000"/>
              </a:solidFill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868144" y="979791"/>
            <a:ext cx="3096344" cy="576157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CRITICO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Detecta.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Propósitos (leer tras las líneas)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Posición personal del lector.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Formulación de juicios (real o fantasía) adecuación y apropiación. Rechazo o aceptación.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Argumenta a favor o en contra.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En este nivel emitimos criterios sobre lo leído y debe darse en un clima cordial y de libre expresión donde los niños puedan argumentar sus opiniones con tranquilidad.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Ejem</a:t>
            </a: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¿Para que me sirve esto?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¿Estas ideas son útiles para explicar otro fenómeno?  </a:t>
            </a:r>
            <a:endParaRPr lang="es-MX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07504" y="188640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FF0000"/>
                </a:solidFill>
              </a:rPr>
              <a:t>INDICADORES PARA EVALUAR LA COMPRENSIÓN LECTORA</a:t>
            </a:r>
            <a:endParaRPr lang="es-MX" sz="3200" b="1" dirty="0">
              <a:solidFill>
                <a:srgbClr val="FF000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7504" y="1484784"/>
            <a:ext cx="2592288" cy="4782848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LITERAL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endParaRPr lang="es-MX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endParaRPr lang="es-MX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Ubica personajes.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Identifica los escenarios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Identifica ejemplos.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Discrimina las causas explicitas de un fenómeno.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Relaciona el todo con sus partes.</a:t>
            </a:r>
            <a:endParaRPr lang="es-MX" sz="24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2699792" y="1484784"/>
            <a:ext cx="3240360" cy="49921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INFERENCIAL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Discrimina la información relevante de la complementaria.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Organiza la información en mapas conceptuales.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Infiere el propósito comunicativo del autor.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Interpreta el doble sentido.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Formula conclusiones.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Establece relaciones entre dos o mas textos.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Infiere causas o consecuencias que no están explícitas.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Predice los finales de las narraciones.</a:t>
            </a:r>
            <a:endParaRPr lang="es-MX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940152" y="913938"/>
            <a:ext cx="3131840" cy="575542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es-MX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CRITICO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Opina sobre la organización del texto.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Argumenta sus puntos de vista sobre las ideas del autor.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Hace valoraciones sobre el lenguaje empleado.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Juzga el comportamiento de los personajes.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Expresa acuerdo o desacuerdo ante la propuesta del autor.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Hace apreciaciones sobre el uso de los elementos ortográficos gramaticales.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  <a:buFontTx/>
              <a:buChar char="-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Opina sobre la coherencia del texto.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0000"/>
            </a:pPr>
            <a:r>
              <a:rPr lang="es-MX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Reconstruye el proceso de comprensión.</a:t>
            </a:r>
            <a:endParaRPr lang="es-MX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23528" y="-99392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400" b="1" dirty="0" smtClean="0">
                <a:solidFill>
                  <a:srgbClr val="FF0000"/>
                </a:solidFill>
              </a:rPr>
              <a:t>Estrategias de comprensión</a:t>
            </a:r>
            <a:endParaRPr lang="es-ES" sz="4400" b="1" dirty="0">
              <a:solidFill>
                <a:srgbClr val="FF0000"/>
              </a:solidFill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72008" y="474345"/>
            <a:ext cx="9036496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s-ES" sz="2600" b="1" dirty="0" smtClean="0"/>
              <a:t>Actitud de lectura:</a:t>
            </a:r>
            <a:r>
              <a:rPr lang="es-ES" sz="2600" dirty="0" smtClean="0"/>
              <a:t> definir la relación personal con el texto.</a:t>
            </a:r>
          </a:p>
          <a:p>
            <a:pPr marL="342900" indent="-342900" algn="just"/>
            <a:endParaRPr lang="es-ES" sz="2600" b="1" dirty="0" smtClean="0"/>
          </a:p>
          <a:p>
            <a:pPr marL="342900" indent="-342900" algn="just"/>
            <a:r>
              <a:rPr lang="es-ES" sz="2600" b="1" dirty="0" smtClean="0"/>
              <a:t>Conocimiento previo:</a:t>
            </a:r>
            <a:r>
              <a:rPr lang="es-ES" sz="2600" dirty="0" smtClean="0"/>
              <a:t> relacionar el texto con experiencias, actitudes, conocimientos u otros textos.</a:t>
            </a:r>
            <a:endParaRPr lang="es-ES" sz="2600" b="1" dirty="0" smtClean="0"/>
          </a:p>
          <a:p>
            <a:pPr marL="342900" indent="-342900" algn="just"/>
            <a:endParaRPr lang="es-ES" sz="2600" b="1" dirty="0" smtClean="0"/>
          </a:p>
          <a:p>
            <a:pPr marL="342900" indent="-342900" algn="just"/>
            <a:r>
              <a:rPr lang="es-ES" sz="2600" b="1" dirty="0" smtClean="0"/>
              <a:t>Predicción:</a:t>
            </a:r>
            <a:r>
              <a:rPr lang="es-ES" sz="2600" dirty="0" smtClean="0"/>
              <a:t> realizar hipótesis sobre el contenido informativo del texto.</a:t>
            </a:r>
            <a:endParaRPr lang="es-ES" sz="2600" b="1" dirty="0" smtClean="0"/>
          </a:p>
          <a:p>
            <a:pPr marL="342900" indent="-342900" algn="just"/>
            <a:endParaRPr lang="es-ES" sz="2600" b="1" dirty="0" smtClean="0"/>
          </a:p>
          <a:p>
            <a:pPr marL="342900" indent="-342900" algn="just"/>
            <a:r>
              <a:rPr lang="es-ES" sz="2600" b="1" dirty="0" smtClean="0"/>
              <a:t>Análisis:</a:t>
            </a:r>
            <a:r>
              <a:rPr lang="es-ES" sz="2600" dirty="0" smtClean="0"/>
              <a:t> describir la información explícita del texto.</a:t>
            </a:r>
            <a:endParaRPr lang="es-ES" sz="2600" b="1" dirty="0" smtClean="0"/>
          </a:p>
          <a:p>
            <a:pPr marL="342900" indent="-342900" algn="just"/>
            <a:endParaRPr lang="es-ES" sz="2600" b="1" dirty="0" smtClean="0"/>
          </a:p>
          <a:p>
            <a:pPr marL="342900" indent="-342900" algn="just"/>
            <a:r>
              <a:rPr lang="es-ES" sz="2600" b="1" dirty="0" smtClean="0"/>
              <a:t>Inferencia:</a:t>
            </a:r>
            <a:r>
              <a:rPr lang="es-ES" sz="2600" dirty="0" smtClean="0"/>
              <a:t> deducir, explicar o interpretar el significado del texto.</a:t>
            </a:r>
            <a:endParaRPr lang="es-ES" sz="2600" b="1" dirty="0" smtClean="0"/>
          </a:p>
          <a:p>
            <a:pPr marL="342900" indent="-342900" algn="just"/>
            <a:endParaRPr lang="es-ES" sz="2600" b="1" dirty="0" smtClean="0"/>
          </a:p>
          <a:p>
            <a:pPr marL="342900" indent="-342900" algn="just"/>
            <a:r>
              <a:rPr lang="es-ES" sz="2600" b="1" dirty="0" smtClean="0"/>
              <a:t>Síntesis:</a:t>
            </a:r>
            <a:r>
              <a:rPr lang="es-ES" sz="2600" dirty="0" smtClean="0"/>
              <a:t> resumir la información.</a:t>
            </a:r>
            <a:endParaRPr lang="es-ES" sz="2600" b="1" dirty="0" smtClean="0"/>
          </a:p>
          <a:p>
            <a:pPr marL="342900" indent="-342900" algn="just"/>
            <a:endParaRPr lang="es-ES" sz="2600" b="1" dirty="0" smtClean="0"/>
          </a:p>
          <a:p>
            <a:pPr marL="342900" indent="-342900" algn="just"/>
            <a:r>
              <a:rPr lang="es-ES" sz="2600" b="1" dirty="0" smtClean="0"/>
              <a:t>Evaluación:</a:t>
            </a:r>
            <a:r>
              <a:rPr lang="es-ES" sz="2600" dirty="0" smtClean="0"/>
              <a:t> emitir un juicio personal sobre el contenido del texto y reconocer sus características estructurales.</a:t>
            </a:r>
            <a:endParaRPr lang="es-ES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1270</Words>
  <Application>Microsoft Office PowerPoint</Application>
  <PresentationFormat>Presentación en pantalla (4:3)</PresentationFormat>
  <Paragraphs>142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GILBERTO</dc:creator>
  <cp:lastModifiedBy>GILBERTO</cp:lastModifiedBy>
  <cp:revision>10</cp:revision>
  <dcterms:created xsi:type="dcterms:W3CDTF">2014-08-03T23:42:13Z</dcterms:created>
  <dcterms:modified xsi:type="dcterms:W3CDTF">2014-08-04T03:32:36Z</dcterms:modified>
</cp:coreProperties>
</file>